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D268A-6ABB-4A8E-A963-4B1A87B9C03D}" v="1" dt="2020-01-13T13:43:46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on Groen" userId="3bab6c41-e460-425a-aa66-7f809b53899a" providerId="ADAL" clId="{9DFD268A-6ABB-4A8E-A963-4B1A87B9C03D}"/>
    <pc:docChg chg="delSld modSld">
      <pc:chgData name="Toon Groen" userId="3bab6c41-e460-425a-aa66-7f809b53899a" providerId="ADAL" clId="{9DFD268A-6ABB-4A8E-A963-4B1A87B9C03D}" dt="2020-01-13T13:43:46.864" v="2" actId="207"/>
      <pc:docMkLst>
        <pc:docMk/>
      </pc:docMkLst>
      <pc:sldChg chg="modSp">
        <pc:chgData name="Toon Groen" userId="3bab6c41-e460-425a-aa66-7f809b53899a" providerId="ADAL" clId="{9DFD268A-6ABB-4A8E-A963-4B1A87B9C03D}" dt="2020-01-13T13:43:46.864" v="2" actId="207"/>
        <pc:sldMkLst>
          <pc:docMk/>
          <pc:sldMk cId="4036508894" sldId="258"/>
        </pc:sldMkLst>
        <pc:spChg chg="mod">
          <ac:chgData name="Toon Groen" userId="3bab6c41-e460-425a-aa66-7f809b53899a" providerId="ADAL" clId="{9DFD268A-6ABB-4A8E-A963-4B1A87B9C03D}" dt="2020-01-13T13:43:46.864" v="2" actId="207"/>
          <ac:spMkLst>
            <pc:docMk/>
            <pc:sldMk cId="4036508894" sldId="258"/>
            <ac:spMk id="3" creationId="{00000000-0000-0000-0000-000000000000}"/>
          </ac:spMkLst>
        </pc:spChg>
      </pc:sldChg>
      <pc:sldChg chg="modSp del">
        <pc:chgData name="Toon Groen" userId="3bab6c41-e460-425a-aa66-7f809b53899a" providerId="ADAL" clId="{9DFD268A-6ABB-4A8E-A963-4B1A87B9C03D}" dt="2020-01-13T13:21:54.454" v="1" actId="2696"/>
        <pc:sldMkLst>
          <pc:docMk/>
          <pc:sldMk cId="2419293364" sldId="273"/>
        </pc:sldMkLst>
        <pc:spChg chg="mod">
          <ac:chgData name="Toon Groen" userId="3bab6c41-e460-425a-aa66-7f809b53899a" providerId="ADAL" clId="{9DFD268A-6ABB-4A8E-A963-4B1A87B9C03D}" dt="2020-01-13T13:19:58.868" v="0" actId="20577"/>
          <ac:spMkLst>
            <pc:docMk/>
            <pc:sldMk cId="2419293364" sldId="27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3744" y="418011"/>
            <a:ext cx="8120259" cy="2783739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14.3 Beheervaardigheden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Thema een kindcentrum beheren Les hoofdstuk 14.3 </a:t>
            </a:r>
          </a:p>
        </p:txBody>
      </p:sp>
    </p:spTree>
    <p:extLst>
      <p:ext uri="{BB962C8B-B14F-4D97-AF65-F5344CB8AC3E}">
        <p14:creationId xmlns:p14="http://schemas.microsoft.com/office/powerpoint/2010/main" val="152603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Reflecteren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77334" y="2160589"/>
            <a:ext cx="9381066" cy="3880773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Kun je </a:t>
            </a:r>
            <a:r>
              <a:rPr lang="nl-NL" sz="2400" dirty="0">
                <a:solidFill>
                  <a:srgbClr val="FF0000"/>
                </a:solidFill>
              </a:rPr>
              <a:t>reflecteren</a:t>
            </a:r>
            <a:r>
              <a:rPr lang="nl-NL" sz="2400" dirty="0">
                <a:solidFill>
                  <a:schemeClr val="tx1"/>
                </a:solidFill>
              </a:rPr>
              <a:t>, dan kun je </a:t>
            </a:r>
            <a:r>
              <a:rPr lang="nl-NL" sz="2400" dirty="0">
                <a:solidFill>
                  <a:srgbClr val="FF0000"/>
                </a:solidFill>
              </a:rPr>
              <a:t>kritisch</a:t>
            </a:r>
            <a:r>
              <a:rPr lang="nl-NL" sz="2400" dirty="0">
                <a:solidFill>
                  <a:schemeClr val="tx1"/>
                </a:solidFill>
              </a:rPr>
              <a:t> naar </a:t>
            </a:r>
            <a:r>
              <a:rPr lang="nl-NL" sz="2400" dirty="0">
                <a:solidFill>
                  <a:srgbClr val="FF0000"/>
                </a:solidFill>
              </a:rPr>
              <a:t>jezelf</a:t>
            </a:r>
            <a:r>
              <a:rPr lang="nl-NL" sz="2400" dirty="0">
                <a:solidFill>
                  <a:schemeClr val="tx1"/>
                </a:solidFill>
              </a:rPr>
              <a:t> of een </a:t>
            </a:r>
            <a:r>
              <a:rPr lang="nl-NL" sz="2400" dirty="0">
                <a:solidFill>
                  <a:srgbClr val="FF0000"/>
                </a:solidFill>
              </a:rPr>
              <a:t>situatie</a:t>
            </a:r>
            <a:r>
              <a:rPr lang="nl-NL" sz="2400" dirty="0">
                <a:solidFill>
                  <a:schemeClr val="tx1"/>
                </a:solidFill>
              </a:rPr>
              <a:t> kijken en vertellen wat er goed ging en wat beter kan</a:t>
            </a:r>
          </a:p>
          <a:p>
            <a:r>
              <a:rPr lang="nl-NL" sz="2400" dirty="0">
                <a:solidFill>
                  <a:schemeClr val="tx1"/>
                </a:solidFill>
              </a:rPr>
              <a:t>Deze </a:t>
            </a:r>
            <a:r>
              <a:rPr lang="nl-NL" sz="2400" dirty="0">
                <a:solidFill>
                  <a:srgbClr val="FF0000"/>
                </a:solidFill>
              </a:rPr>
              <a:t>vaardigheid</a:t>
            </a:r>
            <a:r>
              <a:rPr lang="nl-NL" sz="2400" dirty="0">
                <a:solidFill>
                  <a:schemeClr val="tx1"/>
                </a:solidFill>
              </a:rPr>
              <a:t> kan je helpen een </a:t>
            </a:r>
            <a:r>
              <a:rPr lang="nl-NL" sz="2400" dirty="0">
                <a:solidFill>
                  <a:srgbClr val="FF0000"/>
                </a:solidFill>
              </a:rPr>
              <a:t>proces</a:t>
            </a:r>
            <a:r>
              <a:rPr lang="nl-NL" sz="2400" dirty="0">
                <a:solidFill>
                  <a:schemeClr val="tx1"/>
                </a:solidFill>
              </a:rPr>
              <a:t> te </a:t>
            </a:r>
            <a:r>
              <a:rPr lang="nl-NL" sz="2400" dirty="0">
                <a:solidFill>
                  <a:srgbClr val="FF0000"/>
                </a:solidFill>
              </a:rPr>
              <a:t>verbeteren</a:t>
            </a:r>
          </a:p>
          <a:p>
            <a:r>
              <a:rPr lang="nl-NL" sz="2400" dirty="0">
                <a:solidFill>
                  <a:schemeClr val="tx1"/>
                </a:solidFill>
              </a:rPr>
              <a:t>Voer je </a:t>
            </a:r>
            <a:r>
              <a:rPr lang="nl-NL" sz="2400" dirty="0">
                <a:solidFill>
                  <a:srgbClr val="FF0000"/>
                </a:solidFill>
              </a:rPr>
              <a:t>beheertaken</a:t>
            </a:r>
            <a:r>
              <a:rPr lang="nl-NL" sz="2400" dirty="0">
                <a:solidFill>
                  <a:schemeClr val="tx1"/>
                </a:solidFill>
              </a:rPr>
              <a:t> uit, dan kun je bijvoorbeeld </a:t>
            </a:r>
            <a:r>
              <a:rPr lang="nl-NL" sz="2400" dirty="0">
                <a:solidFill>
                  <a:srgbClr val="FF0000"/>
                </a:solidFill>
              </a:rPr>
              <a:t>terug kijken </a:t>
            </a:r>
            <a:r>
              <a:rPr lang="nl-NL" sz="2400" dirty="0">
                <a:solidFill>
                  <a:schemeClr val="tx1"/>
                </a:solidFill>
              </a:rPr>
              <a:t>op jouw </a:t>
            </a:r>
            <a:r>
              <a:rPr lang="nl-NL" sz="2400" dirty="0">
                <a:solidFill>
                  <a:srgbClr val="FF0000"/>
                </a:solidFill>
              </a:rPr>
              <a:t>gedrag</a:t>
            </a:r>
            <a:r>
              <a:rPr lang="nl-NL" sz="2400" dirty="0">
                <a:solidFill>
                  <a:schemeClr val="tx1"/>
                </a:solidFill>
              </a:rPr>
              <a:t> tijdens een gesprek</a:t>
            </a:r>
          </a:p>
          <a:p>
            <a:r>
              <a:rPr lang="nl-NL" sz="2400" dirty="0">
                <a:solidFill>
                  <a:schemeClr val="tx1"/>
                </a:solidFill>
              </a:rPr>
              <a:t>Wat ging er goed? Wat ging er minder goed?</a:t>
            </a:r>
          </a:p>
          <a:p>
            <a:r>
              <a:rPr lang="nl-NL" sz="2400" dirty="0">
                <a:solidFill>
                  <a:schemeClr val="tx1"/>
                </a:solidFill>
              </a:rPr>
              <a:t>Waarin wil je graag beter worden en wat heb je daarvoor nodig?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25" y="4100975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Feedback geven en ontvangen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227515" cy="3880773"/>
          </a:xfrm>
        </p:spPr>
        <p:txBody>
          <a:bodyPr>
            <a:normAutofit lnSpcReduction="10000"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Kun je goed </a:t>
            </a:r>
            <a:r>
              <a:rPr lang="nl-NL" sz="2000" dirty="0">
                <a:solidFill>
                  <a:srgbClr val="FF0000"/>
                </a:solidFill>
              </a:rPr>
              <a:t>feedback</a:t>
            </a:r>
            <a:r>
              <a:rPr lang="nl-NL" sz="2000" dirty="0">
                <a:solidFill>
                  <a:schemeClr val="tx1"/>
                </a:solidFill>
              </a:rPr>
              <a:t> geven, dan kun je de ander----</a:t>
            </a:r>
            <a:r>
              <a:rPr lang="nl-NL" sz="2000" dirty="0">
                <a:solidFill>
                  <a:srgbClr val="FF0000"/>
                </a:solidFill>
              </a:rPr>
              <a:t>helderen en  objectief-</a:t>
            </a:r>
            <a:r>
              <a:rPr lang="nl-NL" sz="2000" dirty="0">
                <a:solidFill>
                  <a:schemeClr val="tx1"/>
                </a:solidFill>
              </a:rPr>
              <a:t>---</a:t>
            </a:r>
            <a:r>
              <a:rPr lang="nl-NL" sz="2000" dirty="0">
                <a:solidFill>
                  <a:srgbClr val="FF0000"/>
                </a:solidFill>
              </a:rPr>
              <a:t>vertellen</a:t>
            </a:r>
            <a:r>
              <a:rPr lang="nl-NL" sz="2000" dirty="0">
                <a:solidFill>
                  <a:schemeClr val="tx1"/>
                </a:solidFill>
              </a:rPr>
              <a:t> hoe je vindt dat hij heeft </a:t>
            </a:r>
            <a:r>
              <a:rPr lang="nl-NL" sz="2000" dirty="0">
                <a:solidFill>
                  <a:srgbClr val="FF0000"/>
                </a:solidFill>
              </a:rPr>
              <a:t>gehandeld</a:t>
            </a:r>
          </a:p>
          <a:p>
            <a:r>
              <a:rPr lang="nl-NL" sz="2000" dirty="0">
                <a:solidFill>
                  <a:schemeClr val="tx1"/>
                </a:solidFill>
              </a:rPr>
              <a:t>Je kunt ook </a:t>
            </a:r>
            <a:r>
              <a:rPr lang="nl-NL" sz="2000" dirty="0">
                <a:solidFill>
                  <a:srgbClr val="FF0000"/>
                </a:solidFill>
              </a:rPr>
              <a:t>feedback</a:t>
            </a:r>
            <a:r>
              <a:rPr lang="nl-NL" sz="2000" dirty="0">
                <a:solidFill>
                  <a:schemeClr val="tx1"/>
                </a:solidFill>
              </a:rPr>
              <a:t> geven op een </a:t>
            </a:r>
            <a:r>
              <a:rPr lang="nl-NL" sz="2000" dirty="0">
                <a:solidFill>
                  <a:srgbClr val="FF0000"/>
                </a:solidFill>
              </a:rPr>
              <a:t>situatie</a:t>
            </a:r>
          </a:p>
          <a:p>
            <a:r>
              <a:rPr lang="nl-NL" sz="2000" dirty="0">
                <a:solidFill>
                  <a:schemeClr val="tx1"/>
                </a:solidFill>
              </a:rPr>
              <a:t>Door </a:t>
            </a:r>
            <a:r>
              <a:rPr lang="nl-NL" sz="2000" dirty="0">
                <a:solidFill>
                  <a:srgbClr val="FF0000"/>
                </a:solidFill>
              </a:rPr>
              <a:t>feedback te geven </a:t>
            </a:r>
            <a:r>
              <a:rPr lang="nl-NL" sz="2000" dirty="0">
                <a:solidFill>
                  <a:schemeClr val="tx1"/>
                </a:solidFill>
              </a:rPr>
              <a:t>help je mee aan het </a:t>
            </a:r>
            <a:r>
              <a:rPr lang="nl-NL" sz="2000" b="1" dirty="0">
                <a:solidFill>
                  <a:srgbClr val="FF0000"/>
                </a:solidFill>
              </a:rPr>
              <a:t>verbeteren</a:t>
            </a:r>
            <a:r>
              <a:rPr lang="nl-NL" sz="2000" dirty="0">
                <a:solidFill>
                  <a:schemeClr val="tx1"/>
                </a:solidFill>
              </a:rPr>
              <a:t> van een </a:t>
            </a:r>
            <a:r>
              <a:rPr lang="nl-NL" sz="2000" b="1" dirty="0">
                <a:solidFill>
                  <a:srgbClr val="FF0000"/>
                </a:solidFill>
              </a:rPr>
              <a:t>situatie</a:t>
            </a:r>
            <a:r>
              <a:rPr lang="nl-NL" sz="2000" dirty="0">
                <a:solidFill>
                  <a:schemeClr val="tx1"/>
                </a:solidFill>
              </a:rPr>
              <a:t> of </a:t>
            </a:r>
            <a:r>
              <a:rPr lang="nl-NL" sz="2000" b="1" dirty="0">
                <a:solidFill>
                  <a:srgbClr val="FF0000"/>
                </a:solidFill>
              </a:rPr>
              <a:t>procedure</a:t>
            </a:r>
          </a:p>
          <a:p>
            <a:r>
              <a:rPr lang="nl-NL" sz="2000" dirty="0">
                <a:solidFill>
                  <a:schemeClr val="tx1"/>
                </a:solidFill>
              </a:rPr>
              <a:t>Ook is hierbij het </a:t>
            </a:r>
            <a:r>
              <a:rPr lang="nl-NL" sz="2000" dirty="0">
                <a:solidFill>
                  <a:srgbClr val="FF0000"/>
                </a:solidFill>
              </a:rPr>
              <a:t>kritisch denken </a:t>
            </a:r>
            <a:r>
              <a:rPr lang="nl-NL" sz="2000" dirty="0">
                <a:solidFill>
                  <a:schemeClr val="tx1"/>
                </a:solidFill>
              </a:rPr>
              <a:t>en </a:t>
            </a:r>
            <a:r>
              <a:rPr lang="nl-NL" sz="2000" dirty="0">
                <a:solidFill>
                  <a:srgbClr val="FF0000"/>
                </a:solidFill>
              </a:rPr>
              <a:t>open communiceren </a:t>
            </a:r>
            <a:r>
              <a:rPr lang="nl-NL" sz="2000" dirty="0">
                <a:solidFill>
                  <a:schemeClr val="tx1"/>
                </a:solidFill>
              </a:rPr>
              <a:t>belangrijk</a:t>
            </a:r>
          </a:p>
          <a:p>
            <a:r>
              <a:rPr lang="nl-NL" sz="2000" dirty="0">
                <a:solidFill>
                  <a:schemeClr val="tx1"/>
                </a:solidFill>
              </a:rPr>
              <a:t>Zo kun je duidelijk aangeven wat je vindt en waarom</a:t>
            </a:r>
          </a:p>
          <a:p>
            <a:r>
              <a:rPr lang="nl-NL" sz="2000" dirty="0">
                <a:solidFill>
                  <a:schemeClr val="tx1"/>
                </a:solidFill>
              </a:rPr>
              <a:t>Kun je goed </a:t>
            </a:r>
            <a:r>
              <a:rPr lang="nl-NL" sz="2000" dirty="0">
                <a:solidFill>
                  <a:srgbClr val="FF0000"/>
                </a:solidFill>
              </a:rPr>
              <a:t>feedback ontvangen</a:t>
            </a:r>
            <a:r>
              <a:rPr lang="nl-NL" sz="2000" dirty="0">
                <a:solidFill>
                  <a:schemeClr val="tx1"/>
                </a:solidFill>
              </a:rPr>
              <a:t>, dan sta je </a:t>
            </a:r>
            <a:r>
              <a:rPr lang="nl-NL" sz="2000" dirty="0">
                <a:solidFill>
                  <a:srgbClr val="FF0000"/>
                </a:solidFill>
              </a:rPr>
              <a:t>open</a:t>
            </a:r>
            <a:r>
              <a:rPr lang="nl-NL" sz="2000" dirty="0">
                <a:solidFill>
                  <a:schemeClr val="tx1"/>
                </a:solidFill>
              </a:rPr>
              <a:t> voor een </a:t>
            </a:r>
            <a:r>
              <a:rPr lang="nl-NL" sz="2000" dirty="0">
                <a:solidFill>
                  <a:srgbClr val="FF0000"/>
                </a:solidFill>
              </a:rPr>
              <a:t>kritische boodschap</a:t>
            </a:r>
          </a:p>
          <a:p>
            <a:r>
              <a:rPr lang="nl-NL" sz="2000" dirty="0">
                <a:solidFill>
                  <a:schemeClr val="tx1"/>
                </a:solidFill>
              </a:rPr>
              <a:t>Goed </a:t>
            </a:r>
            <a:r>
              <a:rPr lang="nl-NL" sz="2000" dirty="0">
                <a:solidFill>
                  <a:srgbClr val="FF0000"/>
                </a:solidFill>
              </a:rPr>
              <a:t>feedback ontvangen </a:t>
            </a:r>
            <a:r>
              <a:rPr lang="nl-NL" sz="2000" dirty="0">
                <a:solidFill>
                  <a:schemeClr val="tx1"/>
                </a:solidFill>
              </a:rPr>
              <a:t>doe je door </a:t>
            </a:r>
            <a:r>
              <a:rPr lang="nl-NL" sz="2000" dirty="0">
                <a:solidFill>
                  <a:srgbClr val="FF0000"/>
                </a:solidFill>
              </a:rPr>
              <a:t>goed te luisteren</a:t>
            </a:r>
            <a:r>
              <a:rPr lang="nl-NL" sz="2000" dirty="0">
                <a:solidFill>
                  <a:schemeClr val="tx1"/>
                </a:solidFill>
              </a:rPr>
              <a:t> naar de </a:t>
            </a:r>
            <a:r>
              <a:rPr lang="nl-NL" sz="2000" dirty="0">
                <a:solidFill>
                  <a:srgbClr val="FF0000"/>
                </a:solidFill>
              </a:rPr>
              <a:t>hele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>
                <a:solidFill>
                  <a:srgbClr val="FF0000"/>
                </a:solidFill>
              </a:rPr>
              <a:t>boodschap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057" y="609600"/>
            <a:ext cx="3472440" cy="26043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06" y="4220308"/>
            <a:ext cx="3290561" cy="246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18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Formuleren en rapporteren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solidFill>
                  <a:schemeClr val="tx1"/>
                </a:solidFill>
              </a:rPr>
              <a:t>Goed </a:t>
            </a:r>
            <a:r>
              <a:rPr lang="nl-NL" sz="2000" dirty="0">
                <a:solidFill>
                  <a:srgbClr val="FF0000"/>
                </a:solidFill>
              </a:rPr>
              <a:t>formuleren</a:t>
            </a:r>
            <a:r>
              <a:rPr lang="nl-NL" sz="2000" dirty="0">
                <a:solidFill>
                  <a:schemeClr val="tx1"/>
                </a:solidFill>
              </a:rPr>
              <a:t> en </a:t>
            </a:r>
            <a:r>
              <a:rPr lang="nl-NL" sz="2000" dirty="0">
                <a:solidFill>
                  <a:srgbClr val="FF0000"/>
                </a:solidFill>
              </a:rPr>
              <a:t>rapporteren</a:t>
            </a:r>
            <a:r>
              <a:rPr lang="nl-NL" sz="2000" dirty="0">
                <a:solidFill>
                  <a:schemeClr val="tx1"/>
                </a:solidFill>
              </a:rPr>
              <a:t>, helpt bij het </a:t>
            </a:r>
            <a:r>
              <a:rPr lang="nl-NL" sz="2000" dirty="0">
                <a:solidFill>
                  <a:srgbClr val="FF0000"/>
                </a:solidFill>
              </a:rPr>
              <a:t>inzichtelijk</a:t>
            </a:r>
            <a:r>
              <a:rPr lang="nl-NL" sz="2000" dirty="0">
                <a:solidFill>
                  <a:schemeClr val="tx1"/>
                </a:solidFill>
              </a:rPr>
              <a:t> maken van </a:t>
            </a:r>
            <a:r>
              <a:rPr lang="nl-NL" sz="2000" dirty="0">
                <a:solidFill>
                  <a:srgbClr val="FF0000"/>
                </a:solidFill>
              </a:rPr>
              <a:t>informatie</a:t>
            </a:r>
          </a:p>
          <a:p>
            <a:r>
              <a:rPr lang="nl-NL" sz="2000" dirty="0">
                <a:solidFill>
                  <a:schemeClr val="tx1"/>
                </a:solidFill>
              </a:rPr>
              <a:t>Het is </a:t>
            </a:r>
            <a:r>
              <a:rPr lang="nl-NL" sz="2000" dirty="0">
                <a:solidFill>
                  <a:srgbClr val="FF0000"/>
                </a:solidFill>
              </a:rPr>
              <a:t>belangrijk</a:t>
            </a:r>
            <a:r>
              <a:rPr lang="nl-NL" sz="2000" dirty="0">
                <a:solidFill>
                  <a:schemeClr val="tx1"/>
                </a:solidFill>
              </a:rPr>
              <a:t> dat je </a:t>
            </a:r>
            <a:r>
              <a:rPr lang="nl-NL" sz="2000" dirty="0">
                <a:solidFill>
                  <a:srgbClr val="FF0000"/>
                </a:solidFill>
              </a:rPr>
              <a:t>goed bedenkt </a:t>
            </a:r>
            <a:r>
              <a:rPr lang="nl-NL" sz="2000" dirty="0">
                <a:solidFill>
                  <a:schemeClr val="tx1"/>
                </a:solidFill>
              </a:rPr>
              <a:t>hoe je een </a:t>
            </a:r>
            <a:r>
              <a:rPr lang="nl-NL" sz="2000" dirty="0">
                <a:solidFill>
                  <a:srgbClr val="FF0000"/>
                </a:solidFill>
              </a:rPr>
              <a:t>boodschap formuleert</a:t>
            </a:r>
          </a:p>
          <a:p>
            <a:r>
              <a:rPr lang="nl-NL" sz="2000" dirty="0">
                <a:solidFill>
                  <a:schemeClr val="tx1"/>
                </a:solidFill>
              </a:rPr>
              <a:t>Je wilt namelijk dat de ander snapt wat jij bedoelt</a:t>
            </a:r>
          </a:p>
          <a:p>
            <a:r>
              <a:rPr lang="nl-NL" sz="2000" dirty="0">
                <a:solidFill>
                  <a:schemeClr val="tx1"/>
                </a:solidFill>
              </a:rPr>
              <a:t>Zo’n verzameling boodschappen, afspraken, verslagen of andere informatie </a:t>
            </a:r>
            <a:r>
              <a:rPr lang="nl-NL" sz="2000" dirty="0">
                <a:solidFill>
                  <a:srgbClr val="FF0000"/>
                </a:solidFill>
              </a:rPr>
              <a:t>noem je een </a:t>
            </a:r>
            <a:r>
              <a:rPr lang="nl-NL" sz="2000" b="1" dirty="0">
                <a:solidFill>
                  <a:srgbClr val="FF0000"/>
                </a:solidFill>
              </a:rPr>
              <a:t>rapportage</a:t>
            </a:r>
          </a:p>
          <a:p>
            <a:r>
              <a:rPr lang="nl-NL" sz="2000" dirty="0">
                <a:solidFill>
                  <a:schemeClr val="tx1"/>
                </a:solidFill>
              </a:rPr>
              <a:t>Je </a:t>
            </a:r>
            <a:r>
              <a:rPr lang="nl-NL" sz="2000" b="1" dirty="0">
                <a:solidFill>
                  <a:srgbClr val="FF0000"/>
                </a:solidFill>
              </a:rPr>
              <a:t>legt</a:t>
            </a:r>
            <a:r>
              <a:rPr lang="nl-NL" sz="2000" dirty="0">
                <a:solidFill>
                  <a:schemeClr val="tx1"/>
                </a:solidFill>
              </a:rPr>
              <a:t> geleidelijk </a:t>
            </a:r>
            <a:r>
              <a:rPr lang="nl-NL" sz="2000" b="1" dirty="0">
                <a:solidFill>
                  <a:srgbClr val="FF0000"/>
                </a:solidFill>
              </a:rPr>
              <a:t>vast</a:t>
            </a:r>
            <a:r>
              <a:rPr lang="nl-NL" sz="2000" dirty="0">
                <a:solidFill>
                  <a:schemeClr val="tx1"/>
                </a:solidFill>
              </a:rPr>
              <a:t> wat er in een </a:t>
            </a:r>
            <a:r>
              <a:rPr lang="nl-NL" sz="2000" b="1" dirty="0">
                <a:solidFill>
                  <a:srgbClr val="FF0000"/>
                </a:solidFill>
              </a:rPr>
              <a:t>bepaalde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b="1" dirty="0">
                <a:solidFill>
                  <a:schemeClr val="tx1"/>
                </a:solidFill>
              </a:rPr>
              <a:t>periode </a:t>
            </a:r>
            <a:r>
              <a:rPr lang="nl-NL" sz="2000" b="1" dirty="0">
                <a:solidFill>
                  <a:srgbClr val="FF0000"/>
                </a:solidFill>
              </a:rPr>
              <a:t>is gebeurd</a:t>
            </a:r>
          </a:p>
          <a:p>
            <a:r>
              <a:rPr lang="nl-NL" sz="2000" dirty="0">
                <a:solidFill>
                  <a:schemeClr val="tx1"/>
                </a:solidFill>
              </a:rPr>
              <a:t>Een periode kan zijn: </a:t>
            </a:r>
            <a:r>
              <a:rPr lang="nl-NL" sz="2000" dirty="0">
                <a:solidFill>
                  <a:srgbClr val="FF0000"/>
                </a:solidFill>
              </a:rPr>
              <a:t>elke dag, week, maand of jaar</a:t>
            </a:r>
          </a:p>
          <a:p>
            <a:r>
              <a:rPr lang="nl-NL" sz="2000" dirty="0">
                <a:solidFill>
                  <a:schemeClr val="tx1"/>
                </a:solidFill>
              </a:rPr>
              <a:t>Met je </a:t>
            </a:r>
            <a:r>
              <a:rPr lang="nl-NL" sz="2000" b="1" dirty="0">
                <a:solidFill>
                  <a:srgbClr val="FF0000"/>
                </a:solidFill>
              </a:rPr>
              <a:t>helikopterview</a:t>
            </a:r>
            <a:r>
              <a:rPr lang="nl-NL" sz="2000" dirty="0">
                <a:solidFill>
                  <a:schemeClr val="tx1"/>
                </a:solidFill>
              </a:rPr>
              <a:t> kijk je naar een </a:t>
            </a:r>
            <a:r>
              <a:rPr lang="nl-NL" sz="2000" dirty="0">
                <a:solidFill>
                  <a:srgbClr val="FF0000"/>
                </a:solidFill>
              </a:rPr>
              <a:t>situatie </a:t>
            </a:r>
            <a:r>
              <a:rPr lang="nl-NL" sz="2000" dirty="0">
                <a:solidFill>
                  <a:schemeClr val="tx1"/>
                </a:solidFill>
              </a:rPr>
              <a:t>en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b="1" dirty="0">
                <a:solidFill>
                  <a:srgbClr val="FF0000"/>
                </a:solidFill>
              </a:rPr>
              <a:t>leg je feiten </a:t>
            </a:r>
            <a:r>
              <a:rPr lang="nl-NL" b="1" dirty="0">
                <a:solidFill>
                  <a:srgbClr val="FF0000"/>
                </a:solidFill>
              </a:rPr>
              <a:t>vast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36" y="5779954"/>
            <a:ext cx="2794342" cy="98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5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Nauwkeurig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Nauwkeurig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>
                <a:solidFill>
                  <a:srgbClr val="FF0000"/>
                </a:solidFill>
              </a:rPr>
              <a:t>werken</a:t>
            </a:r>
            <a:r>
              <a:rPr lang="nl-NL" sz="2400" dirty="0">
                <a:solidFill>
                  <a:schemeClr val="tx1"/>
                </a:solidFill>
              </a:rPr>
              <a:t> betekent dat je tot </a:t>
            </a:r>
            <a:r>
              <a:rPr lang="nl-NL" sz="2400" dirty="0">
                <a:solidFill>
                  <a:srgbClr val="FF0000"/>
                </a:solidFill>
              </a:rPr>
              <a:t>in detail </a:t>
            </a:r>
            <a:r>
              <a:rPr lang="nl-NL" sz="2400" dirty="0">
                <a:solidFill>
                  <a:schemeClr val="tx1"/>
                </a:solidFill>
              </a:rPr>
              <a:t>dingen </a:t>
            </a:r>
            <a:r>
              <a:rPr lang="nl-NL" sz="2400" dirty="0">
                <a:solidFill>
                  <a:srgbClr val="FF0000"/>
                </a:solidFill>
              </a:rPr>
              <a:t>regelt</a:t>
            </a:r>
            <a:r>
              <a:rPr lang="nl-NL" sz="2400" dirty="0">
                <a:solidFill>
                  <a:schemeClr val="tx1"/>
                </a:solidFill>
              </a:rPr>
              <a:t> en </a:t>
            </a:r>
            <a:r>
              <a:rPr lang="nl-NL" sz="2400" dirty="0">
                <a:solidFill>
                  <a:srgbClr val="FF0000"/>
                </a:solidFill>
              </a:rPr>
              <a:t>rapporteert</a:t>
            </a:r>
          </a:p>
          <a:p>
            <a:r>
              <a:rPr lang="nl-NL" sz="2400" dirty="0">
                <a:solidFill>
                  <a:schemeClr val="tx1"/>
                </a:solidFill>
              </a:rPr>
              <a:t>Hoe </a:t>
            </a:r>
            <a:r>
              <a:rPr lang="nl-NL" sz="2400" dirty="0">
                <a:solidFill>
                  <a:srgbClr val="FF0000"/>
                </a:solidFill>
              </a:rPr>
              <a:t>nauwkeuriger</a:t>
            </a:r>
            <a:r>
              <a:rPr lang="nl-NL" sz="2400" dirty="0">
                <a:solidFill>
                  <a:schemeClr val="tx1"/>
                </a:solidFill>
              </a:rPr>
              <a:t> hoe </a:t>
            </a:r>
            <a:r>
              <a:rPr lang="nl-NL" sz="2400" dirty="0">
                <a:solidFill>
                  <a:srgbClr val="FF0000"/>
                </a:solidFill>
              </a:rPr>
              <a:t>specifieker</a:t>
            </a:r>
            <a:r>
              <a:rPr lang="nl-NL" sz="2400" dirty="0">
                <a:solidFill>
                  <a:schemeClr val="tx1"/>
                </a:solidFill>
              </a:rPr>
              <a:t>, hoe </a:t>
            </a:r>
            <a:r>
              <a:rPr lang="nl-NL" sz="2400" dirty="0">
                <a:solidFill>
                  <a:srgbClr val="FF0000"/>
                </a:solidFill>
              </a:rPr>
              <a:t>completer</a:t>
            </a:r>
            <a:r>
              <a:rPr lang="nl-NL" sz="2400" dirty="0">
                <a:solidFill>
                  <a:schemeClr val="tx1"/>
                </a:solidFill>
              </a:rPr>
              <a:t> en </a:t>
            </a:r>
            <a:r>
              <a:rPr lang="nl-NL" sz="2400" dirty="0">
                <a:solidFill>
                  <a:srgbClr val="FF0000"/>
                </a:solidFill>
              </a:rPr>
              <a:t>overzichtelijker</a:t>
            </a:r>
            <a:r>
              <a:rPr lang="nl-NL" sz="2400" dirty="0">
                <a:solidFill>
                  <a:schemeClr val="tx1"/>
                </a:solidFill>
              </a:rPr>
              <a:t> de </a:t>
            </a:r>
            <a:r>
              <a:rPr lang="nl-NL" sz="2400" dirty="0">
                <a:solidFill>
                  <a:srgbClr val="FF0000"/>
                </a:solidFill>
              </a:rPr>
              <a:t>informatie</a:t>
            </a:r>
            <a:r>
              <a:rPr lang="nl-NL" sz="2400" dirty="0">
                <a:solidFill>
                  <a:schemeClr val="tx1"/>
                </a:solidFill>
              </a:rPr>
              <a:t> die je </a:t>
            </a:r>
            <a:r>
              <a:rPr lang="nl-NL" sz="2400" dirty="0">
                <a:solidFill>
                  <a:srgbClr val="FF0000"/>
                </a:solidFill>
              </a:rPr>
              <a:t>vast legt </a:t>
            </a:r>
            <a:r>
              <a:rPr lang="nl-NL" sz="2400" dirty="0">
                <a:solidFill>
                  <a:schemeClr val="tx1"/>
                </a:solidFill>
              </a:rPr>
              <a:t>of </a:t>
            </a:r>
            <a:r>
              <a:rPr lang="nl-NL" sz="2400" dirty="0">
                <a:solidFill>
                  <a:srgbClr val="FF0000"/>
                </a:solidFill>
              </a:rPr>
              <a:t>overdraagt</a:t>
            </a:r>
          </a:p>
          <a:p>
            <a:r>
              <a:rPr lang="nl-NL" sz="2400" dirty="0">
                <a:solidFill>
                  <a:schemeClr val="tx1"/>
                </a:solidFill>
              </a:rPr>
              <a:t>Dit kan </a:t>
            </a:r>
            <a:r>
              <a:rPr lang="nl-NL" sz="2400" dirty="0">
                <a:solidFill>
                  <a:srgbClr val="FF0000"/>
                </a:solidFill>
              </a:rPr>
              <a:t>helpen</a:t>
            </a:r>
            <a:r>
              <a:rPr lang="nl-NL" sz="2400" dirty="0">
                <a:solidFill>
                  <a:schemeClr val="tx1"/>
                </a:solidFill>
              </a:rPr>
              <a:t> bij het </a:t>
            </a:r>
            <a:r>
              <a:rPr lang="nl-NL" sz="2400" dirty="0">
                <a:solidFill>
                  <a:srgbClr val="FF0000"/>
                </a:solidFill>
              </a:rPr>
              <a:t>uitvoeren</a:t>
            </a:r>
            <a:r>
              <a:rPr lang="nl-NL" sz="2400" dirty="0">
                <a:solidFill>
                  <a:schemeClr val="tx1"/>
                </a:solidFill>
              </a:rPr>
              <a:t> van </a:t>
            </a:r>
            <a:r>
              <a:rPr lang="nl-NL" sz="2400" dirty="0">
                <a:solidFill>
                  <a:srgbClr val="FF0000"/>
                </a:solidFill>
              </a:rPr>
              <a:t>beheertaken</a:t>
            </a:r>
            <a:r>
              <a:rPr lang="nl-NL" sz="2400" dirty="0">
                <a:solidFill>
                  <a:schemeClr val="tx1"/>
                </a:solidFill>
              </a:rPr>
              <a:t>, omdat je zo tot in </a:t>
            </a:r>
            <a:r>
              <a:rPr lang="nl-NL" sz="2400" dirty="0">
                <a:solidFill>
                  <a:srgbClr val="FF0000"/>
                </a:solidFill>
              </a:rPr>
              <a:t>detail</a:t>
            </a:r>
            <a:r>
              <a:rPr lang="nl-NL" sz="2400" dirty="0">
                <a:solidFill>
                  <a:schemeClr val="tx1"/>
                </a:solidFill>
              </a:rPr>
              <a:t> je </a:t>
            </a:r>
            <a:r>
              <a:rPr lang="nl-NL" sz="2400" dirty="0">
                <a:solidFill>
                  <a:srgbClr val="FF0000"/>
                </a:solidFill>
              </a:rPr>
              <a:t>werk</a:t>
            </a:r>
            <a:r>
              <a:rPr lang="nl-NL" sz="2400" dirty="0">
                <a:solidFill>
                  <a:schemeClr val="tx1"/>
                </a:solidFill>
              </a:rPr>
              <a:t> kunt </a:t>
            </a:r>
            <a:r>
              <a:rPr lang="nl-NL" sz="2400" dirty="0">
                <a:solidFill>
                  <a:srgbClr val="FF0000"/>
                </a:solidFill>
              </a:rPr>
              <a:t>overdragen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792" y="4660237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90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rgbClr val="90C226"/>
                </a:solidFill>
              </a:rPr>
              <a:t>14.3 Beheervaardigheden</a:t>
            </a:r>
            <a:br>
              <a:rPr lang="nl-NL" dirty="0">
                <a:solidFill>
                  <a:srgbClr val="90C226"/>
                </a:solidFill>
              </a:rPr>
            </a:br>
            <a:r>
              <a:rPr lang="nl-NL" dirty="0">
                <a:solidFill>
                  <a:srgbClr val="90C226"/>
                </a:solidFill>
              </a:rPr>
              <a:t>Systematisch werken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Systematisch werken houdt in </a:t>
            </a:r>
            <a:r>
              <a:rPr lang="nl-NL" sz="2000" dirty="0">
                <a:solidFill>
                  <a:schemeClr val="tx1"/>
                </a:solidFill>
              </a:rPr>
              <a:t>dat je een </a:t>
            </a:r>
            <a:r>
              <a:rPr lang="nl-NL" sz="2000" dirty="0">
                <a:solidFill>
                  <a:srgbClr val="FF0000"/>
                </a:solidFill>
              </a:rPr>
              <a:t>duidelijk plan </a:t>
            </a:r>
            <a:r>
              <a:rPr lang="nl-NL" sz="2000" dirty="0">
                <a:solidFill>
                  <a:schemeClr val="tx1"/>
                </a:solidFill>
              </a:rPr>
              <a:t>hebt hoe je iets </a:t>
            </a:r>
            <a:r>
              <a:rPr lang="nl-NL" sz="2000" dirty="0">
                <a:solidFill>
                  <a:srgbClr val="FF0000"/>
                </a:solidFill>
              </a:rPr>
              <a:t>aanpakt</a:t>
            </a:r>
          </a:p>
          <a:p>
            <a:r>
              <a:rPr lang="nl-NL" sz="2000" dirty="0">
                <a:solidFill>
                  <a:schemeClr val="tx1"/>
                </a:solidFill>
              </a:rPr>
              <a:t>Dit kan een plan zijn dat vaker terug komt</a:t>
            </a:r>
          </a:p>
          <a:p>
            <a:r>
              <a:rPr lang="nl-NL" sz="2000" dirty="0">
                <a:solidFill>
                  <a:schemeClr val="tx1"/>
                </a:solidFill>
              </a:rPr>
              <a:t>Je zet </a:t>
            </a:r>
            <a:r>
              <a:rPr lang="nl-NL" sz="2000" dirty="0">
                <a:solidFill>
                  <a:srgbClr val="FF0000"/>
                </a:solidFill>
              </a:rPr>
              <a:t>logische stappen </a:t>
            </a:r>
            <a:r>
              <a:rPr lang="nl-NL" sz="2000" dirty="0">
                <a:solidFill>
                  <a:schemeClr val="tx1"/>
                </a:solidFill>
              </a:rPr>
              <a:t>die ook </a:t>
            </a:r>
            <a:r>
              <a:rPr lang="nl-NL" sz="2000" dirty="0">
                <a:solidFill>
                  <a:srgbClr val="FF0000"/>
                </a:solidFill>
              </a:rPr>
              <a:t>goed te volgen </a:t>
            </a:r>
            <a:r>
              <a:rPr lang="nl-NL" sz="2000" dirty="0">
                <a:solidFill>
                  <a:schemeClr val="tx1"/>
                </a:solidFill>
              </a:rPr>
              <a:t>is voor iemand anders</a:t>
            </a:r>
          </a:p>
          <a:p>
            <a:r>
              <a:rPr lang="nl-NL" sz="2000" dirty="0">
                <a:solidFill>
                  <a:schemeClr val="tx1"/>
                </a:solidFill>
              </a:rPr>
              <a:t>Ga je bijvoorbeeld observeren in de groep, dan </a:t>
            </a:r>
            <a:r>
              <a:rPr lang="nl-NL" sz="2000" dirty="0">
                <a:solidFill>
                  <a:srgbClr val="FF0000"/>
                </a:solidFill>
              </a:rPr>
              <a:t>leg</a:t>
            </a:r>
            <a:r>
              <a:rPr lang="nl-NL" sz="2000" dirty="0">
                <a:solidFill>
                  <a:schemeClr val="tx1"/>
                </a:solidFill>
              </a:rPr>
              <a:t> je </a:t>
            </a:r>
            <a:r>
              <a:rPr lang="nl-NL" sz="2000" dirty="0">
                <a:solidFill>
                  <a:srgbClr val="FF0000"/>
                </a:solidFill>
              </a:rPr>
              <a:t>eerst zaken vast </a:t>
            </a:r>
            <a:r>
              <a:rPr lang="nl-NL" sz="2000" dirty="0">
                <a:solidFill>
                  <a:schemeClr val="tx1"/>
                </a:solidFill>
              </a:rPr>
              <a:t>als datum, tijd, betrokkenen en situatie----- elke keer weer</a:t>
            </a:r>
          </a:p>
          <a:p>
            <a:r>
              <a:rPr lang="nl-NL" sz="2000" dirty="0">
                <a:solidFill>
                  <a:schemeClr val="tx1"/>
                </a:solidFill>
              </a:rPr>
              <a:t>De </a:t>
            </a:r>
            <a:r>
              <a:rPr lang="nl-NL" sz="2000" dirty="0">
                <a:solidFill>
                  <a:srgbClr val="FF0000"/>
                </a:solidFill>
              </a:rPr>
              <a:t>opbouw</a:t>
            </a:r>
            <a:r>
              <a:rPr lang="nl-NL" sz="2000" dirty="0">
                <a:solidFill>
                  <a:schemeClr val="tx1"/>
                </a:solidFill>
              </a:rPr>
              <a:t> van zo’n observatie heb je dan </a:t>
            </a:r>
            <a:r>
              <a:rPr lang="nl-NL" sz="2000" dirty="0">
                <a:solidFill>
                  <a:srgbClr val="FF0000"/>
                </a:solidFill>
              </a:rPr>
              <a:t>systematisch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>
                <a:solidFill>
                  <a:srgbClr val="FF0000"/>
                </a:solidFill>
              </a:rPr>
              <a:t>vast gelegd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75" y="5233181"/>
            <a:ext cx="4244345" cy="114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9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Volledig 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 je volledig, dan </a:t>
            </a:r>
            <a:r>
              <a:rPr lang="nl-NL" dirty="0">
                <a:solidFill>
                  <a:srgbClr val="FF0000"/>
                </a:solidFill>
              </a:rPr>
              <a:t>zorg</a:t>
            </a:r>
            <a:r>
              <a:rPr lang="nl-NL" dirty="0"/>
              <a:t> je dat je </a:t>
            </a:r>
            <a:r>
              <a:rPr lang="nl-NL" dirty="0">
                <a:solidFill>
                  <a:srgbClr val="FF0000"/>
                </a:solidFill>
              </a:rPr>
              <a:t>niets vergeet</a:t>
            </a:r>
          </a:p>
          <a:p>
            <a:r>
              <a:rPr lang="nl-NL" dirty="0">
                <a:solidFill>
                  <a:schemeClr val="tx1"/>
                </a:solidFill>
              </a:rPr>
              <a:t>Je </a:t>
            </a:r>
            <a:r>
              <a:rPr lang="nl-NL" dirty="0">
                <a:solidFill>
                  <a:srgbClr val="FF0000"/>
                </a:solidFill>
              </a:rPr>
              <a:t>vergeet geen stappen </a:t>
            </a:r>
            <a:r>
              <a:rPr lang="nl-NL" dirty="0">
                <a:solidFill>
                  <a:schemeClr val="tx1"/>
                </a:solidFill>
              </a:rPr>
              <a:t>te zetten waardoor de taak die je uitvoert een </a:t>
            </a:r>
            <a:r>
              <a:rPr lang="nl-NL" dirty="0">
                <a:solidFill>
                  <a:srgbClr val="FF0000"/>
                </a:solidFill>
              </a:rPr>
              <a:t>begin</a:t>
            </a:r>
            <a:r>
              <a:rPr lang="nl-NL" dirty="0">
                <a:solidFill>
                  <a:schemeClr val="tx1"/>
                </a:solidFill>
              </a:rPr>
              <a:t> en een </a:t>
            </a:r>
            <a:r>
              <a:rPr lang="nl-NL" dirty="0">
                <a:solidFill>
                  <a:srgbClr val="FF0000"/>
                </a:solidFill>
              </a:rPr>
              <a:t>einde</a:t>
            </a:r>
            <a:r>
              <a:rPr lang="nl-NL" dirty="0">
                <a:solidFill>
                  <a:schemeClr val="tx1"/>
                </a:solidFill>
              </a:rPr>
              <a:t> krijgen</a:t>
            </a:r>
          </a:p>
          <a:p>
            <a:r>
              <a:rPr lang="nl-NL" dirty="0">
                <a:solidFill>
                  <a:schemeClr val="tx1"/>
                </a:solidFill>
              </a:rPr>
              <a:t>Voer je </a:t>
            </a:r>
            <a:r>
              <a:rPr lang="nl-NL" dirty="0">
                <a:solidFill>
                  <a:srgbClr val="FF0000"/>
                </a:solidFill>
              </a:rPr>
              <a:t>beheertaken</a:t>
            </a:r>
            <a:r>
              <a:rPr lang="nl-NL" dirty="0">
                <a:solidFill>
                  <a:schemeClr val="tx1"/>
                </a:solidFill>
              </a:rPr>
              <a:t> uit, dan betekent dat bijvoorbeeld dat je </a:t>
            </a:r>
            <a:r>
              <a:rPr lang="nl-NL" dirty="0">
                <a:solidFill>
                  <a:srgbClr val="FF0000"/>
                </a:solidFill>
              </a:rPr>
              <a:t>afspraken</a:t>
            </a:r>
            <a:r>
              <a:rPr lang="nl-NL" dirty="0">
                <a:solidFill>
                  <a:schemeClr val="tx1"/>
                </a:solidFill>
              </a:rPr>
              <a:t> met ouders altijd </a:t>
            </a:r>
            <a:r>
              <a:rPr lang="nl-NL" dirty="0">
                <a:solidFill>
                  <a:srgbClr val="FF0000"/>
                </a:solidFill>
              </a:rPr>
              <a:t>opneemt</a:t>
            </a:r>
            <a:r>
              <a:rPr lang="nl-NL" dirty="0">
                <a:solidFill>
                  <a:schemeClr val="tx1"/>
                </a:solidFill>
              </a:rPr>
              <a:t> in een </a:t>
            </a:r>
            <a:r>
              <a:rPr lang="nl-NL" dirty="0">
                <a:solidFill>
                  <a:srgbClr val="FF0000"/>
                </a:solidFill>
              </a:rPr>
              <a:t>kinddossier </a:t>
            </a:r>
          </a:p>
          <a:p>
            <a:r>
              <a:rPr lang="nl-NL" dirty="0">
                <a:solidFill>
                  <a:srgbClr val="FF0000"/>
                </a:solidFill>
              </a:rPr>
              <a:t>Het dossier bevat dan alle informatie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697" y="646114"/>
            <a:ext cx="3028950" cy="15144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589" y="4100975"/>
            <a:ext cx="3552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4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rgbClr val="90C226"/>
                </a:solidFill>
              </a:rPr>
              <a:t>14.3 Beheervaardigheden</a:t>
            </a:r>
            <a:br>
              <a:rPr lang="nl-NL" dirty="0">
                <a:solidFill>
                  <a:srgbClr val="90C226"/>
                </a:solidFill>
              </a:rPr>
            </a:br>
            <a:r>
              <a:rPr lang="nl-NL" dirty="0">
                <a:solidFill>
                  <a:srgbClr val="90C226"/>
                </a:solidFill>
              </a:rPr>
              <a:t>Kostenbewust handelen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Kostenbewust</a:t>
            </a:r>
            <a:r>
              <a:rPr lang="nl-NL" dirty="0">
                <a:solidFill>
                  <a:schemeClr val="tx1"/>
                </a:solidFill>
              </a:rPr>
              <a:t> handelen betekent dat je </a:t>
            </a:r>
            <a:r>
              <a:rPr lang="nl-NL" dirty="0">
                <a:solidFill>
                  <a:srgbClr val="FF0000"/>
                </a:solidFill>
              </a:rPr>
              <a:t>bewust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omgaat</a:t>
            </a:r>
            <a:r>
              <a:rPr lang="nl-NL" dirty="0">
                <a:solidFill>
                  <a:schemeClr val="tx1"/>
                </a:solidFill>
              </a:rPr>
              <a:t> met het </a:t>
            </a:r>
            <a:r>
              <a:rPr lang="nl-NL" dirty="0">
                <a:solidFill>
                  <a:srgbClr val="FF0000"/>
                </a:solidFill>
              </a:rPr>
              <a:t>geld</a:t>
            </a:r>
            <a:r>
              <a:rPr lang="nl-NL" dirty="0">
                <a:solidFill>
                  <a:schemeClr val="tx1"/>
                </a:solidFill>
              </a:rPr>
              <a:t> dat het kindercentrum bezit</a:t>
            </a:r>
          </a:p>
          <a:p>
            <a:r>
              <a:rPr lang="nl-NL" dirty="0">
                <a:solidFill>
                  <a:schemeClr val="tx1"/>
                </a:solidFill>
              </a:rPr>
              <a:t>Door </a:t>
            </a:r>
            <a:r>
              <a:rPr lang="nl-NL" dirty="0">
                <a:solidFill>
                  <a:srgbClr val="FF0000"/>
                </a:solidFill>
              </a:rPr>
              <a:t>kritisch</a:t>
            </a:r>
            <a:r>
              <a:rPr lang="nl-NL" dirty="0">
                <a:solidFill>
                  <a:schemeClr val="tx1"/>
                </a:solidFill>
              </a:rPr>
              <a:t> te </a:t>
            </a:r>
            <a:r>
              <a:rPr lang="nl-NL" dirty="0">
                <a:solidFill>
                  <a:srgbClr val="FF0000"/>
                </a:solidFill>
              </a:rPr>
              <a:t>kijken</a:t>
            </a:r>
            <a:r>
              <a:rPr lang="nl-NL" dirty="0">
                <a:solidFill>
                  <a:schemeClr val="tx1"/>
                </a:solidFill>
              </a:rPr>
              <a:t> naar wat er </a:t>
            </a:r>
            <a:r>
              <a:rPr lang="nl-NL" dirty="0">
                <a:solidFill>
                  <a:srgbClr val="FF0000"/>
                </a:solidFill>
              </a:rPr>
              <a:t>binnenkomt en uitgaat</a:t>
            </a:r>
            <a:r>
              <a:rPr lang="nl-NL" dirty="0">
                <a:solidFill>
                  <a:schemeClr val="tx1"/>
                </a:solidFill>
              </a:rPr>
              <a:t>, kun je </a:t>
            </a:r>
            <a:r>
              <a:rPr lang="nl-NL" dirty="0">
                <a:solidFill>
                  <a:srgbClr val="FF0000"/>
                </a:solidFill>
              </a:rPr>
              <a:t>efficiënt</a:t>
            </a:r>
            <a:r>
              <a:rPr lang="nl-NL" dirty="0">
                <a:solidFill>
                  <a:schemeClr val="tx1"/>
                </a:solidFill>
              </a:rPr>
              <a:t> met geld </a:t>
            </a:r>
            <a:r>
              <a:rPr lang="nl-NL" dirty="0">
                <a:solidFill>
                  <a:srgbClr val="FF0000"/>
                </a:solidFill>
              </a:rPr>
              <a:t>omgaan en soms ook besparen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104" y="4346917"/>
            <a:ext cx="2981671" cy="22571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590" y="156398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04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14.3.1 Houding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Voor het uitvoeren van </a:t>
            </a:r>
            <a:r>
              <a:rPr lang="nl-NL" dirty="0">
                <a:solidFill>
                  <a:srgbClr val="FF0000"/>
                </a:solidFill>
              </a:rPr>
              <a:t>beheertaken</a:t>
            </a:r>
            <a:r>
              <a:rPr lang="nl-NL" dirty="0">
                <a:solidFill>
                  <a:schemeClr val="tx1"/>
                </a:solidFill>
              </a:rPr>
              <a:t> zijn er </a:t>
            </a:r>
            <a:r>
              <a:rPr lang="nl-NL" dirty="0">
                <a:solidFill>
                  <a:srgbClr val="FF0000"/>
                </a:solidFill>
              </a:rPr>
              <a:t>aspecten</a:t>
            </a:r>
            <a:r>
              <a:rPr lang="nl-NL" dirty="0">
                <a:solidFill>
                  <a:schemeClr val="tx1"/>
                </a:solidFill>
              </a:rPr>
              <a:t> van je </a:t>
            </a:r>
            <a:r>
              <a:rPr lang="nl-NL" dirty="0">
                <a:solidFill>
                  <a:srgbClr val="FF0000"/>
                </a:solidFill>
              </a:rPr>
              <a:t>vaardigheden</a:t>
            </a:r>
            <a:r>
              <a:rPr lang="nl-NL" dirty="0">
                <a:solidFill>
                  <a:schemeClr val="tx1"/>
                </a:solidFill>
              </a:rPr>
              <a:t> en je </a:t>
            </a:r>
            <a:r>
              <a:rPr lang="nl-NL" b="1" dirty="0">
                <a:solidFill>
                  <a:srgbClr val="FF0000"/>
                </a:solidFill>
              </a:rPr>
              <a:t>houding</a:t>
            </a:r>
            <a:r>
              <a:rPr lang="nl-NL" dirty="0">
                <a:solidFill>
                  <a:schemeClr val="tx1"/>
                </a:solidFill>
              </a:rPr>
              <a:t> die </a:t>
            </a:r>
            <a:r>
              <a:rPr lang="nl-NL" b="1" dirty="0">
                <a:solidFill>
                  <a:srgbClr val="FF0000"/>
                </a:solidFill>
              </a:rPr>
              <a:t>positief werken </a:t>
            </a:r>
          </a:p>
          <a:p>
            <a:r>
              <a:rPr lang="nl-NL" dirty="0">
                <a:solidFill>
                  <a:schemeClr val="tx1"/>
                </a:solidFill>
              </a:rPr>
              <a:t>Zo helpt het als je </a:t>
            </a:r>
            <a:r>
              <a:rPr lang="nl-NL" dirty="0">
                <a:solidFill>
                  <a:srgbClr val="FF0000"/>
                </a:solidFill>
              </a:rPr>
              <a:t>goed gemotiveerd </a:t>
            </a:r>
            <a:r>
              <a:rPr lang="nl-NL" dirty="0">
                <a:solidFill>
                  <a:schemeClr val="tx1"/>
                </a:solidFill>
              </a:rPr>
              <a:t>bent om de randzaken te bewaken en dat ook leuk vind om te doen</a:t>
            </a:r>
          </a:p>
          <a:p>
            <a:r>
              <a:rPr lang="nl-NL" b="1" dirty="0">
                <a:solidFill>
                  <a:srgbClr val="FF0000"/>
                </a:solidFill>
              </a:rPr>
              <a:t>Proactief handelen </a:t>
            </a:r>
            <a:r>
              <a:rPr lang="nl-NL" dirty="0">
                <a:solidFill>
                  <a:schemeClr val="tx1"/>
                </a:solidFill>
              </a:rPr>
              <a:t>helpt bij het uitvoeren van je taken: je kunt dan ergen op inspelen voor dat het te laat is</a:t>
            </a:r>
          </a:p>
          <a:p>
            <a:r>
              <a:rPr lang="nl-NL" dirty="0">
                <a:solidFill>
                  <a:srgbClr val="FF0000"/>
                </a:solidFill>
              </a:rPr>
              <a:t>Oplettendheid mag niet ontbreken </a:t>
            </a:r>
          </a:p>
          <a:p>
            <a:r>
              <a:rPr lang="nl-NL" dirty="0">
                <a:solidFill>
                  <a:schemeClr val="tx1"/>
                </a:solidFill>
              </a:rPr>
              <a:t>Je </a:t>
            </a:r>
            <a:r>
              <a:rPr lang="nl-NL" dirty="0">
                <a:solidFill>
                  <a:srgbClr val="FF0000"/>
                </a:solidFill>
              </a:rPr>
              <a:t>let</a:t>
            </a:r>
            <a:r>
              <a:rPr lang="nl-NL" dirty="0">
                <a:solidFill>
                  <a:schemeClr val="tx1"/>
                </a:solidFill>
              </a:rPr>
              <a:t> goed </a:t>
            </a:r>
            <a:r>
              <a:rPr lang="nl-NL" dirty="0">
                <a:solidFill>
                  <a:srgbClr val="FF0000"/>
                </a:solidFill>
              </a:rPr>
              <a:t>op signalen </a:t>
            </a:r>
            <a:r>
              <a:rPr lang="nl-NL" dirty="0">
                <a:solidFill>
                  <a:schemeClr val="tx1"/>
                </a:solidFill>
              </a:rPr>
              <a:t>uit je omgeving met betrekking tot beheer taken zodat je snel kunt als zich een nieuwe vraag voordoet</a:t>
            </a:r>
          </a:p>
        </p:txBody>
      </p:sp>
    </p:spTree>
    <p:extLst>
      <p:ext uri="{BB962C8B-B14F-4D97-AF65-F5344CB8AC3E}">
        <p14:creationId xmlns:p14="http://schemas.microsoft.com/office/powerpoint/2010/main" val="3536727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Opdrachten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 de wiki</a:t>
            </a:r>
          </a:p>
        </p:txBody>
      </p:sp>
    </p:spTree>
    <p:extLst>
      <p:ext uri="{BB962C8B-B14F-4D97-AF65-F5344CB8AC3E}">
        <p14:creationId xmlns:p14="http://schemas.microsoft.com/office/powerpoint/2010/main" val="61720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0415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Thema 14 een kindercentrum beheren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Leerdoelen: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NL" sz="1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nl-N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</a:t>
            </a: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niveau 4  3</a:t>
            </a:r>
            <a:r>
              <a:rPr lang="nl-NL" sz="1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jaar</a:t>
            </a:r>
            <a:b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3777" y="2313750"/>
            <a:ext cx="8596668" cy="3880773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Herkent en beschrijft verschillende beheertaken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Beschrijft kenmerken van kostenbewust handelen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Verzamelt relevante informatie voor een kinddossier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verschillende beheer vaardigheden toe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036" y="4254137"/>
            <a:ext cx="52197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0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Als je </a:t>
            </a:r>
            <a:r>
              <a:rPr lang="nl-NL" sz="2400" dirty="0">
                <a:solidFill>
                  <a:srgbClr val="FF0000"/>
                </a:solidFill>
              </a:rPr>
              <a:t>beheer taken </a:t>
            </a:r>
            <a:r>
              <a:rPr lang="nl-NL" sz="2400" dirty="0">
                <a:solidFill>
                  <a:schemeClr val="tx1"/>
                </a:solidFill>
              </a:rPr>
              <a:t>op je </a:t>
            </a:r>
            <a:r>
              <a:rPr lang="nl-NL" sz="2400" dirty="0">
                <a:solidFill>
                  <a:srgbClr val="FF0000"/>
                </a:solidFill>
              </a:rPr>
              <a:t>neemt</a:t>
            </a:r>
            <a:r>
              <a:rPr lang="nl-NL" sz="2400" dirty="0">
                <a:solidFill>
                  <a:schemeClr val="tx1"/>
                </a:solidFill>
              </a:rPr>
              <a:t>, zijn er </a:t>
            </a:r>
            <a:r>
              <a:rPr lang="nl-NL" sz="2400" dirty="0">
                <a:solidFill>
                  <a:srgbClr val="FF0000"/>
                </a:solidFill>
              </a:rPr>
              <a:t>vaardigheden</a:t>
            </a:r>
            <a:r>
              <a:rPr lang="nl-NL" sz="2400" dirty="0">
                <a:solidFill>
                  <a:schemeClr val="tx1"/>
                </a:solidFill>
              </a:rPr>
              <a:t> die je daar bij kunnen </a:t>
            </a:r>
            <a:r>
              <a:rPr lang="nl-NL" sz="2400" dirty="0">
                <a:solidFill>
                  <a:srgbClr val="FF0000"/>
                </a:solidFill>
              </a:rPr>
              <a:t>helpen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Ze zijn nodig om je werk </a:t>
            </a:r>
            <a:r>
              <a:rPr lang="nl-NL" sz="2400" dirty="0">
                <a:solidFill>
                  <a:srgbClr val="FF0000"/>
                </a:solidFill>
              </a:rPr>
              <a:t>goed uit te voeren</a:t>
            </a:r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Zo kan je laten zien dat je je </a:t>
            </a:r>
            <a:r>
              <a:rPr lang="nl-NL" sz="2400" dirty="0">
                <a:solidFill>
                  <a:srgbClr val="FF0000"/>
                </a:solidFill>
              </a:rPr>
              <a:t>professioneel</a:t>
            </a:r>
            <a:r>
              <a:rPr lang="nl-NL" sz="2400" dirty="0">
                <a:solidFill>
                  <a:schemeClr val="tx1"/>
                </a:solidFill>
              </a:rPr>
              <a:t> kunt </a:t>
            </a:r>
            <a:r>
              <a:rPr lang="nl-NL" sz="2400" dirty="0">
                <a:solidFill>
                  <a:srgbClr val="FF0000"/>
                </a:solidFill>
              </a:rPr>
              <a:t>gedragen en daarna kunt handelen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0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professionele vaardigheden op de werkvloer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5351" y="1794829"/>
            <a:ext cx="8596668" cy="481698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Open communicatie</a:t>
            </a:r>
          </a:p>
          <a:p>
            <a:r>
              <a:rPr lang="nl-NL" dirty="0">
                <a:solidFill>
                  <a:schemeClr val="tx1"/>
                </a:solidFill>
              </a:rPr>
              <a:t>Zelfstandigheid</a:t>
            </a:r>
          </a:p>
          <a:p>
            <a:r>
              <a:rPr lang="nl-NL" dirty="0">
                <a:solidFill>
                  <a:schemeClr val="tx1"/>
                </a:solidFill>
              </a:rPr>
              <a:t>Samenwerken</a:t>
            </a:r>
          </a:p>
          <a:p>
            <a:r>
              <a:rPr lang="nl-NL" dirty="0">
                <a:solidFill>
                  <a:schemeClr val="tx1"/>
                </a:solidFill>
              </a:rPr>
              <a:t>Helikopterview</a:t>
            </a:r>
          </a:p>
          <a:p>
            <a:r>
              <a:rPr lang="nl-NL" dirty="0">
                <a:solidFill>
                  <a:schemeClr val="tx1"/>
                </a:solidFill>
              </a:rPr>
              <a:t>Kritisch denken</a:t>
            </a:r>
          </a:p>
          <a:p>
            <a:r>
              <a:rPr lang="nl-NL" dirty="0">
                <a:solidFill>
                  <a:schemeClr val="tx1"/>
                </a:solidFill>
              </a:rPr>
              <a:t>Reflecteren</a:t>
            </a:r>
          </a:p>
          <a:p>
            <a:r>
              <a:rPr lang="nl-NL" dirty="0">
                <a:solidFill>
                  <a:schemeClr val="tx1"/>
                </a:solidFill>
              </a:rPr>
              <a:t>Feedback geven en ontvangen</a:t>
            </a:r>
          </a:p>
          <a:p>
            <a:r>
              <a:rPr lang="nl-NL" dirty="0">
                <a:solidFill>
                  <a:schemeClr val="tx1"/>
                </a:solidFill>
              </a:rPr>
              <a:t>Formuleren en rapporteren</a:t>
            </a:r>
          </a:p>
          <a:p>
            <a:r>
              <a:rPr lang="nl-NL" dirty="0">
                <a:solidFill>
                  <a:schemeClr val="tx1"/>
                </a:solidFill>
              </a:rPr>
              <a:t>Nauwkeurig werken</a:t>
            </a:r>
          </a:p>
          <a:p>
            <a:r>
              <a:rPr lang="nl-NL" dirty="0">
                <a:solidFill>
                  <a:schemeClr val="tx1"/>
                </a:solidFill>
              </a:rPr>
              <a:t>Systematisch werken</a:t>
            </a:r>
          </a:p>
          <a:p>
            <a:r>
              <a:rPr lang="nl-NL" dirty="0">
                <a:solidFill>
                  <a:schemeClr val="tx1"/>
                </a:solidFill>
              </a:rPr>
              <a:t>Volledig werken</a:t>
            </a:r>
          </a:p>
          <a:p>
            <a:r>
              <a:rPr lang="nl-NL" dirty="0">
                <a:solidFill>
                  <a:schemeClr val="tx1"/>
                </a:solidFill>
              </a:rPr>
              <a:t>Kostenbewust handelen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357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Open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3091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Open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communicatie werkt </a:t>
            </a:r>
            <a:r>
              <a:rPr lang="nl-NL" sz="2400" dirty="0">
                <a:solidFill>
                  <a:srgbClr val="FF0000"/>
                </a:solidFill>
              </a:rPr>
              <a:t>bevorderend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bij het </a:t>
            </a:r>
            <a:r>
              <a:rPr lang="nl-NL" sz="2400" dirty="0">
                <a:solidFill>
                  <a:srgbClr val="FF0000"/>
                </a:solidFill>
              </a:rPr>
              <a:t>uitvoeren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van</a:t>
            </a:r>
            <a:r>
              <a:rPr lang="nl-NL" sz="2400" dirty="0"/>
              <a:t> </a:t>
            </a:r>
            <a:r>
              <a:rPr lang="nl-NL" sz="2400" dirty="0">
                <a:solidFill>
                  <a:srgbClr val="FF0000"/>
                </a:solidFill>
              </a:rPr>
              <a:t>beheertaken</a:t>
            </a:r>
          </a:p>
          <a:p>
            <a:r>
              <a:rPr lang="nl-NL" sz="2400" dirty="0">
                <a:solidFill>
                  <a:schemeClr val="tx1"/>
                </a:solidFill>
              </a:rPr>
              <a:t>Dit betekend elkaar </a:t>
            </a:r>
            <a:r>
              <a:rPr lang="nl-NL" sz="2400" dirty="0">
                <a:solidFill>
                  <a:srgbClr val="FF0000"/>
                </a:solidFill>
              </a:rPr>
              <a:t>goed informeren </a:t>
            </a:r>
            <a:r>
              <a:rPr lang="nl-NL" sz="2400" dirty="0">
                <a:solidFill>
                  <a:schemeClr val="tx1"/>
                </a:solidFill>
              </a:rPr>
              <a:t>over bijvoorbeeld: 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	nieuws rondom kinderen, jouw persoonlijke situatie, 	afspraken, toekomstplannen of de weekagenda</a:t>
            </a:r>
          </a:p>
          <a:p>
            <a:r>
              <a:rPr lang="nl-NL" sz="2400" dirty="0">
                <a:solidFill>
                  <a:srgbClr val="FF0000"/>
                </a:solidFill>
              </a:rPr>
              <a:t>Voer je </a:t>
            </a:r>
            <a:r>
              <a:rPr lang="nl-NL" sz="2400" dirty="0">
                <a:solidFill>
                  <a:schemeClr val="tx1"/>
                </a:solidFill>
              </a:rPr>
              <a:t>beheertaken uit, dan kun je </a:t>
            </a:r>
            <a:r>
              <a:rPr lang="nl-NL" sz="2400" dirty="0">
                <a:solidFill>
                  <a:srgbClr val="FF0000"/>
                </a:solidFill>
              </a:rPr>
              <a:t>anderen informeren </a:t>
            </a:r>
            <a:r>
              <a:rPr lang="nl-NL" sz="2400" dirty="0">
                <a:solidFill>
                  <a:schemeClr val="tx1"/>
                </a:solidFill>
              </a:rPr>
              <a:t>over de nieuwe </a:t>
            </a:r>
            <a:r>
              <a:rPr lang="nl-NL" sz="2400" dirty="0">
                <a:solidFill>
                  <a:srgbClr val="FF0000"/>
                </a:solidFill>
              </a:rPr>
              <a:t>voorraad</a:t>
            </a:r>
            <a:r>
              <a:rPr lang="nl-NL" sz="2400" dirty="0">
                <a:solidFill>
                  <a:schemeClr val="tx1"/>
                </a:solidFill>
              </a:rPr>
              <a:t>, nieuwe </a:t>
            </a:r>
            <a:r>
              <a:rPr lang="nl-NL" sz="2400" dirty="0">
                <a:solidFill>
                  <a:srgbClr val="FF0000"/>
                </a:solidFill>
              </a:rPr>
              <a:t>afspraken</a:t>
            </a:r>
            <a:r>
              <a:rPr lang="nl-NL" sz="2400" dirty="0">
                <a:solidFill>
                  <a:schemeClr val="tx1"/>
                </a:solidFill>
              </a:rPr>
              <a:t> die je met ouders gemaakt hebt, of </a:t>
            </a:r>
            <a:r>
              <a:rPr lang="nl-NL" sz="2400" dirty="0">
                <a:solidFill>
                  <a:srgbClr val="FF0000"/>
                </a:solidFill>
              </a:rPr>
              <a:t>uitgaves</a:t>
            </a:r>
            <a:r>
              <a:rPr lang="nl-NL" sz="2400" dirty="0">
                <a:solidFill>
                  <a:schemeClr val="tx1"/>
                </a:solidFill>
              </a:rPr>
              <a:t> die je hebt gedaan</a:t>
            </a:r>
          </a:p>
          <a:p>
            <a:r>
              <a:rPr lang="nl-NL" sz="2400" dirty="0">
                <a:solidFill>
                  <a:schemeClr val="tx1"/>
                </a:solidFill>
              </a:rPr>
              <a:t>Open </a:t>
            </a:r>
            <a:r>
              <a:rPr lang="nl-NL" sz="2400" dirty="0">
                <a:solidFill>
                  <a:srgbClr val="FF0000"/>
                </a:solidFill>
              </a:rPr>
              <a:t>communiceren</a:t>
            </a:r>
            <a:r>
              <a:rPr lang="nl-NL" sz="2400" dirty="0">
                <a:solidFill>
                  <a:schemeClr val="tx1"/>
                </a:solidFill>
              </a:rPr>
              <a:t> betekend ook </a:t>
            </a:r>
            <a:r>
              <a:rPr lang="nl-NL" sz="2400" dirty="0">
                <a:solidFill>
                  <a:srgbClr val="FF0000"/>
                </a:solidFill>
              </a:rPr>
              <a:t>goed luisteren </a:t>
            </a:r>
            <a:r>
              <a:rPr lang="nl-NL" sz="2400" dirty="0">
                <a:solidFill>
                  <a:schemeClr val="tx1"/>
                </a:solidFill>
              </a:rPr>
              <a:t>en </a:t>
            </a:r>
            <a:r>
              <a:rPr lang="nl-NL" sz="2400" dirty="0">
                <a:solidFill>
                  <a:srgbClr val="FF0000"/>
                </a:solidFill>
              </a:rPr>
              <a:t>openstaan</a:t>
            </a:r>
            <a:r>
              <a:rPr lang="nl-NL" sz="2400" dirty="0">
                <a:solidFill>
                  <a:schemeClr val="tx1"/>
                </a:solidFill>
              </a:rPr>
              <a:t> voor elkaars </a:t>
            </a:r>
            <a:r>
              <a:rPr lang="nl-NL" sz="2400" dirty="0">
                <a:solidFill>
                  <a:srgbClr val="FF0000"/>
                </a:solidFill>
              </a:rPr>
              <a:t>mening</a:t>
            </a:r>
          </a:p>
        </p:txBody>
      </p:sp>
    </p:spTree>
    <p:extLst>
      <p:ext uri="{BB962C8B-B14F-4D97-AF65-F5344CB8AC3E}">
        <p14:creationId xmlns:p14="http://schemas.microsoft.com/office/powerpoint/2010/main" val="354675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Zelfstandigheid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77333" y="2160589"/>
            <a:ext cx="9226321" cy="3880773"/>
          </a:xfrm>
        </p:spPr>
        <p:txBody>
          <a:bodyPr>
            <a:normAutofit/>
          </a:bodyPr>
          <a:lstStyle/>
          <a:p>
            <a:r>
              <a:rPr lang="nl-NL" sz="2400" dirty="0"/>
              <a:t>Door </a:t>
            </a:r>
            <a:r>
              <a:rPr lang="nl-NL" sz="2400" dirty="0">
                <a:solidFill>
                  <a:srgbClr val="FF0000"/>
                </a:solidFill>
              </a:rPr>
              <a:t>zelfstandig</a:t>
            </a:r>
            <a:r>
              <a:rPr lang="nl-NL" sz="2400" dirty="0"/>
              <a:t> te werken, laat je zien dat je </a:t>
            </a:r>
            <a:r>
              <a:rPr lang="nl-NL" sz="2400" dirty="0">
                <a:solidFill>
                  <a:srgbClr val="FF0000"/>
                </a:solidFill>
              </a:rPr>
              <a:t>overzicht</a:t>
            </a:r>
            <a:r>
              <a:rPr lang="nl-NL" sz="2400" dirty="0"/>
              <a:t> hebt over de </a:t>
            </a:r>
            <a:r>
              <a:rPr lang="nl-NL" sz="2400" dirty="0">
                <a:solidFill>
                  <a:srgbClr val="FF0000"/>
                </a:solidFill>
              </a:rPr>
              <a:t>situatie</a:t>
            </a:r>
          </a:p>
          <a:p>
            <a:r>
              <a:rPr lang="nl-NL" sz="2400" dirty="0">
                <a:solidFill>
                  <a:schemeClr val="tx1"/>
                </a:solidFill>
              </a:rPr>
              <a:t>Je laat zien dat je op een </a:t>
            </a:r>
            <a:r>
              <a:rPr lang="nl-NL" sz="2400" dirty="0">
                <a:solidFill>
                  <a:srgbClr val="FF0000"/>
                </a:solidFill>
              </a:rPr>
              <a:t>professionele</a:t>
            </a:r>
            <a:r>
              <a:rPr lang="nl-NL" sz="2400" dirty="0">
                <a:solidFill>
                  <a:schemeClr val="tx1"/>
                </a:solidFill>
              </a:rPr>
              <a:t> manier </a:t>
            </a:r>
            <a:r>
              <a:rPr lang="nl-NL" sz="2400" dirty="0">
                <a:solidFill>
                  <a:srgbClr val="FF0000"/>
                </a:solidFill>
              </a:rPr>
              <a:t>verantwoordelijkheid</a:t>
            </a:r>
            <a:r>
              <a:rPr lang="nl-NL" sz="2400" dirty="0">
                <a:solidFill>
                  <a:schemeClr val="tx1"/>
                </a:solidFill>
              </a:rPr>
              <a:t> kunt </a:t>
            </a:r>
            <a:r>
              <a:rPr lang="nl-NL" sz="2400" dirty="0">
                <a:solidFill>
                  <a:srgbClr val="FF0000"/>
                </a:solidFill>
              </a:rPr>
              <a:t>dragen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Zelfstandigheid</a:t>
            </a:r>
            <a:r>
              <a:rPr lang="nl-NL" sz="2400" dirty="0">
                <a:solidFill>
                  <a:schemeClr val="tx1"/>
                </a:solidFill>
              </a:rPr>
              <a:t> betekend ook dat je </a:t>
            </a:r>
            <a:r>
              <a:rPr lang="nl-NL" sz="2400" dirty="0">
                <a:solidFill>
                  <a:srgbClr val="FF0000"/>
                </a:solidFill>
              </a:rPr>
              <a:t>zelf kunt </a:t>
            </a:r>
            <a:r>
              <a:rPr lang="nl-NL" sz="2400" dirty="0">
                <a:solidFill>
                  <a:schemeClr val="tx1"/>
                </a:solidFill>
              </a:rPr>
              <a:t>en </a:t>
            </a:r>
            <a:r>
              <a:rPr lang="nl-NL" sz="2400" dirty="0">
                <a:solidFill>
                  <a:srgbClr val="FF0000"/>
                </a:solidFill>
              </a:rPr>
              <a:t>durft</a:t>
            </a:r>
            <a:r>
              <a:rPr lang="nl-NL" sz="2400" dirty="0">
                <a:solidFill>
                  <a:schemeClr val="tx1"/>
                </a:solidFill>
              </a:rPr>
              <a:t> te beslissen</a:t>
            </a:r>
          </a:p>
          <a:p>
            <a:r>
              <a:rPr lang="nl-NL" sz="2400" dirty="0">
                <a:solidFill>
                  <a:schemeClr val="tx1"/>
                </a:solidFill>
              </a:rPr>
              <a:t>Bijvoorbeeld: om een afspraak te controleren</a:t>
            </a:r>
          </a:p>
        </p:txBody>
      </p:sp>
    </p:spTree>
    <p:extLst>
      <p:ext uri="{BB962C8B-B14F-4D97-AF65-F5344CB8AC3E}">
        <p14:creationId xmlns:p14="http://schemas.microsoft.com/office/powerpoint/2010/main" val="179818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Samenwerken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Samenwerken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is</a:t>
            </a:r>
            <a:r>
              <a:rPr lang="nl-NL" sz="2400" dirty="0"/>
              <a:t> </a:t>
            </a:r>
            <a:r>
              <a:rPr lang="nl-NL" sz="2400" dirty="0">
                <a:solidFill>
                  <a:srgbClr val="FF0000"/>
                </a:solidFill>
              </a:rPr>
              <a:t>essentieel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in een </a:t>
            </a:r>
            <a:r>
              <a:rPr lang="nl-NL" sz="2400" dirty="0">
                <a:solidFill>
                  <a:srgbClr val="FF0000"/>
                </a:solidFill>
              </a:rPr>
              <a:t>kindercentrum</a:t>
            </a:r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Door goed samen te werken kun je </a:t>
            </a:r>
            <a:r>
              <a:rPr lang="nl-NL" sz="2400" dirty="0">
                <a:solidFill>
                  <a:srgbClr val="FF0000"/>
                </a:solidFill>
              </a:rPr>
              <a:t>elkaars kwaliteiten benutten</a:t>
            </a:r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Samenwerken</a:t>
            </a:r>
            <a:r>
              <a:rPr lang="nl-NL" sz="2400" dirty="0">
                <a:solidFill>
                  <a:schemeClr val="tx1"/>
                </a:solidFill>
              </a:rPr>
              <a:t> kun je </a:t>
            </a:r>
            <a:r>
              <a:rPr lang="nl-NL" sz="2400" dirty="0">
                <a:solidFill>
                  <a:srgbClr val="FF0000"/>
                </a:solidFill>
              </a:rPr>
              <a:t>fysiek</a:t>
            </a:r>
            <a:r>
              <a:rPr lang="nl-NL" sz="2400" dirty="0">
                <a:solidFill>
                  <a:schemeClr val="tx1"/>
                </a:solidFill>
              </a:rPr>
              <a:t> doen door samen iets te tillen of schoon te maken, maar ook door te </a:t>
            </a:r>
            <a:r>
              <a:rPr lang="nl-NL" sz="2400" dirty="0">
                <a:solidFill>
                  <a:srgbClr val="FF0000"/>
                </a:solidFill>
              </a:rPr>
              <a:t>sparren</a:t>
            </a:r>
            <a:r>
              <a:rPr lang="nl-NL" sz="2400" dirty="0">
                <a:solidFill>
                  <a:schemeClr val="tx1"/>
                </a:solidFill>
              </a:rPr>
              <a:t> over </a:t>
            </a:r>
            <a:r>
              <a:rPr lang="nl-NL" sz="2400" dirty="0">
                <a:solidFill>
                  <a:srgbClr val="FF0000"/>
                </a:solidFill>
              </a:rPr>
              <a:t>oplossingen</a:t>
            </a:r>
            <a:r>
              <a:rPr lang="nl-NL" sz="2400" dirty="0">
                <a:solidFill>
                  <a:schemeClr val="tx1"/>
                </a:solidFill>
              </a:rPr>
              <a:t> en </a:t>
            </a:r>
            <a:r>
              <a:rPr lang="nl-NL" sz="2400" dirty="0">
                <a:solidFill>
                  <a:srgbClr val="FF0000"/>
                </a:solidFill>
              </a:rPr>
              <a:t>nieuwe activiteiten</a:t>
            </a:r>
          </a:p>
          <a:p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221" y="3545059"/>
            <a:ext cx="2782002" cy="303063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858" y="317928"/>
            <a:ext cx="2886527" cy="207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1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Helicopterview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18386"/>
            <a:ext cx="9170051" cy="3880773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Helicopterview</a:t>
            </a:r>
            <a:r>
              <a:rPr lang="nl-NL" dirty="0"/>
              <a:t> is een andere term voor </a:t>
            </a:r>
            <a:r>
              <a:rPr lang="nl-NL" dirty="0">
                <a:solidFill>
                  <a:srgbClr val="FF0000"/>
                </a:solidFill>
              </a:rPr>
              <a:t>overzicht op de situatie</a:t>
            </a:r>
          </a:p>
          <a:p>
            <a:r>
              <a:rPr lang="nl-NL" dirty="0"/>
              <a:t>Deze </a:t>
            </a:r>
            <a:r>
              <a:rPr lang="nl-NL" dirty="0">
                <a:solidFill>
                  <a:srgbClr val="FF0000"/>
                </a:solidFill>
              </a:rPr>
              <a:t>vaardigheid</a:t>
            </a:r>
            <a:r>
              <a:rPr lang="nl-NL" dirty="0"/>
              <a:t> kan je helpen bij het </a:t>
            </a:r>
            <a:r>
              <a:rPr lang="nl-NL" dirty="0">
                <a:solidFill>
                  <a:srgbClr val="FF0000"/>
                </a:solidFill>
              </a:rPr>
              <a:t>zoeken</a:t>
            </a:r>
            <a:r>
              <a:rPr lang="nl-NL" dirty="0"/>
              <a:t> naar een </a:t>
            </a:r>
            <a:r>
              <a:rPr lang="nl-NL" dirty="0">
                <a:solidFill>
                  <a:srgbClr val="FF0000"/>
                </a:solidFill>
              </a:rPr>
              <a:t>oplossing</a:t>
            </a:r>
            <a:r>
              <a:rPr lang="nl-NL" dirty="0"/>
              <a:t> voor een </a:t>
            </a:r>
            <a:r>
              <a:rPr lang="nl-NL" dirty="0">
                <a:solidFill>
                  <a:srgbClr val="FF0000"/>
                </a:solidFill>
              </a:rPr>
              <a:t>probleem</a:t>
            </a:r>
          </a:p>
          <a:p>
            <a:r>
              <a:rPr lang="nl-NL" dirty="0">
                <a:solidFill>
                  <a:schemeClr val="tx1"/>
                </a:solidFill>
              </a:rPr>
              <a:t>Als je helikopterview hebt kun je ook alvast </a:t>
            </a:r>
            <a:r>
              <a:rPr lang="nl-NL" dirty="0">
                <a:solidFill>
                  <a:srgbClr val="FF0000"/>
                </a:solidFill>
              </a:rPr>
              <a:t>vooruitdenken</a:t>
            </a:r>
            <a:r>
              <a:rPr lang="nl-NL" dirty="0">
                <a:solidFill>
                  <a:schemeClr val="tx1"/>
                </a:solidFill>
              </a:rPr>
              <a:t> over </a:t>
            </a:r>
            <a:r>
              <a:rPr lang="nl-NL" dirty="0">
                <a:solidFill>
                  <a:srgbClr val="FF0000"/>
                </a:solidFill>
              </a:rPr>
              <a:t>oorzaak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>
                <a:solidFill>
                  <a:srgbClr val="FF0000"/>
                </a:solidFill>
              </a:rPr>
              <a:t>gevolg</a:t>
            </a:r>
          </a:p>
          <a:p>
            <a:r>
              <a:rPr lang="nl-NL" dirty="0">
                <a:solidFill>
                  <a:schemeClr val="tx1"/>
                </a:solidFill>
              </a:rPr>
              <a:t>Bij </a:t>
            </a:r>
            <a:r>
              <a:rPr lang="nl-NL" dirty="0">
                <a:solidFill>
                  <a:srgbClr val="FF0000"/>
                </a:solidFill>
              </a:rPr>
              <a:t>beheertaken</a:t>
            </a:r>
            <a:r>
              <a:rPr lang="nl-NL" dirty="0">
                <a:solidFill>
                  <a:schemeClr val="tx1"/>
                </a:solidFill>
              </a:rPr>
              <a:t> kun je denken aan en </a:t>
            </a:r>
            <a:r>
              <a:rPr lang="nl-NL" dirty="0">
                <a:solidFill>
                  <a:srgbClr val="FF0000"/>
                </a:solidFill>
              </a:rPr>
              <a:t>geplande activiteit</a:t>
            </a:r>
          </a:p>
          <a:p>
            <a:r>
              <a:rPr lang="nl-NL" dirty="0">
                <a:solidFill>
                  <a:schemeClr val="tx1"/>
                </a:solidFill>
              </a:rPr>
              <a:t>Met jouw </a:t>
            </a:r>
            <a:r>
              <a:rPr lang="nl-NL" dirty="0">
                <a:solidFill>
                  <a:srgbClr val="FF0000"/>
                </a:solidFill>
              </a:rPr>
              <a:t>helikopterview</a:t>
            </a:r>
            <a:r>
              <a:rPr lang="nl-NL" dirty="0">
                <a:solidFill>
                  <a:schemeClr val="tx1"/>
                </a:solidFill>
              </a:rPr>
              <a:t> kun je al </a:t>
            </a:r>
            <a:r>
              <a:rPr lang="nl-NL" dirty="0">
                <a:solidFill>
                  <a:srgbClr val="FF0000"/>
                </a:solidFill>
              </a:rPr>
              <a:t>nadenken</a:t>
            </a:r>
            <a:r>
              <a:rPr lang="nl-NL" dirty="0">
                <a:solidFill>
                  <a:schemeClr val="tx1"/>
                </a:solidFill>
              </a:rPr>
              <a:t> over </a:t>
            </a:r>
            <a:r>
              <a:rPr lang="nl-NL" dirty="0">
                <a:solidFill>
                  <a:srgbClr val="FF0000"/>
                </a:solidFill>
              </a:rPr>
              <a:t>materialen</a:t>
            </a:r>
            <a:r>
              <a:rPr lang="nl-NL" dirty="0">
                <a:solidFill>
                  <a:schemeClr val="tx1"/>
                </a:solidFill>
              </a:rPr>
              <a:t> die nodig zijn bij die </a:t>
            </a:r>
            <a:r>
              <a:rPr lang="nl-NL" dirty="0">
                <a:solidFill>
                  <a:srgbClr val="FF0000"/>
                </a:solidFill>
              </a:rPr>
              <a:t>activiteit</a:t>
            </a:r>
          </a:p>
          <a:p>
            <a:r>
              <a:rPr lang="nl-NL" dirty="0">
                <a:solidFill>
                  <a:schemeClr val="tx1"/>
                </a:solidFill>
              </a:rPr>
              <a:t>Het krijgen van </a:t>
            </a:r>
            <a:r>
              <a:rPr lang="nl-NL" dirty="0">
                <a:solidFill>
                  <a:srgbClr val="FF0000"/>
                </a:solidFill>
              </a:rPr>
              <a:t>helikopterview</a:t>
            </a:r>
            <a:r>
              <a:rPr lang="nl-NL" dirty="0">
                <a:solidFill>
                  <a:schemeClr val="tx1"/>
                </a:solidFill>
              </a:rPr>
              <a:t> kun je </a:t>
            </a:r>
            <a:r>
              <a:rPr lang="nl-NL" dirty="0">
                <a:solidFill>
                  <a:srgbClr val="FF0000"/>
                </a:solidFill>
              </a:rPr>
              <a:t>bewust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oefenen</a:t>
            </a:r>
            <a:r>
              <a:rPr lang="nl-NL" dirty="0">
                <a:solidFill>
                  <a:schemeClr val="tx1"/>
                </a:solidFill>
              </a:rPr>
              <a:t> door je af en toe </a:t>
            </a:r>
            <a:r>
              <a:rPr lang="nl-NL" dirty="0">
                <a:solidFill>
                  <a:srgbClr val="FF0000"/>
                </a:solidFill>
              </a:rPr>
              <a:t>af te vragen</a:t>
            </a:r>
            <a:r>
              <a:rPr lang="nl-NL" dirty="0">
                <a:solidFill>
                  <a:schemeClr val="tx1"/>
                </a:solidFill>
              </a:rPr>
              <a:t>:</a:t>
            </a:r>
          </a:p>
          <a:p>
            <a:r>
              <a:rPr lang="nl-NL" dirty="0">
                <a:solidFill>
                  <a:srgbClr val="FF0000"/>
                </a:solidFill>
              </a:rPr>
              <a:t>Hoe</a:t>
            </a:r>
            <a:r>
              <a:rPr lang="nl-NL" dirty="0">
                <a:solidFill>
                  <a:schemeClr val="tx1"/>
                </a:solidFill>
              </a:rPr>
              <a:t> ziet de </a:t>
            </a:r>
            <a:r>
              <a:rPr lang="nl-NL" dirty="0">
                <a:solidFill>
                  <a:srgbClr val="FF0000"/>
                </a:solidFill>
              </a:rPr>
              <a:t>situatie</a:t>
            </a:r>
            <a:r>
              <a:rPr lang="nl-NL" dirty="0">
                <a:solidFill>
                  <a:schemeClr val="tx1"/>
                </a:solidFill>
              </a:rPr>
              <a:t> er vanuit en </a:t>
            </a:r>
            <a:r>
              <a:rPr lang="nl-NL" dirty="0">
                <a:solidFill>
                  <a:srgbClr val="FF0000"/>
                </a:solidFill>
              </a:rPr>
              <a:t>helikopter</a:t>
            </a:r>
            <a:r>
              <a:rPr lang="nl-NL" dirty="0">
                <a:solidFill>
                  <a:schemeClr val="tx1"/>
                </a:solidFill>
              </a:rPr>
              <a:t> nu </a:t>
            </a:r>
            <a:r>
              <a:rPr lang="nl-NL" dirty="0">
                <a:solidFill>
                  <a:srgbClr val="FF0000"/>
                </a:solidFill>
              </a:rPr>
              <a:t>uit</a:t>
            </a:r>
            <a:r>
              <a:rPr lang="nl-NL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160" y="858129"/>
            <a:ext cx="3600450" cy="170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2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14.3 Beheervaardigheden</a:t>
            </a:r>
            <a:br>
              <a:rPr lang="nl-NL" dirty="0"/>
            </a:br>
            <a:r>
              <a:rPr lang="nl-NL" dirty="0"/>
              <a:t>Kritisch denken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9489" y="2160589"/>
            <a:ext cx="10241281" cy="4226143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Bij het uitvoeren van </a:t>
            </a:r>
            <a:r>
              <a:rPr lang="nl-NL" sz="2400" dirty="0">
                <a:solidFill>
                  <a:srgbClr val="FF0000"/>
                </a:solidFill>
              </a:rPr>
              <a:t>beheertaken</a:t>
            </a:r>
            <a:r>
              <a:rPr lang="nl-NL" sz="2400" dirty="0">
                <a:solidFill>
                  <a:schemeClr val="tx1"/>
                </a:solidFill>
              </a:rPr>
              <a:t> moet je </a:t>
            </a:r>
            <a:r>
              <a:rPr lang="nl-NL" sz="2400" dirty="0">
                <a:solidFill>
                  <a:srgbClr val="FF0000"/>
                </a:solidFill>
              </a:rPr>
              <a:t>kritische</a:t>
            </a:r>
            <a:r>
              <a:rPr lang="nl-NL" sz="2400" dirty="0">
                <a:solidFill>
                  <a:schemeClr val="tx1"/>
                </a:solidFill>
              </a:rPr>
              <a:t> zaken van </a:t>
            </a:r>
            <a:r>
              <a:rPr lang="nl-NL" sz="2400" dirty="0">
                <a:solidFill>
                  <a:srgbClr val="FF0000"/>
                </a:solidFill>
              </a:rPr>
              <a:t>verschillende kanten </a:t>
            </a:r>
            <a:r>
              <a:rPr lang="nl-NL" sz="2400" dirty="0">
                <a:solidFill>
                  <a:schemeClr val="tx1"/>
                </a:solidFill>
              </a:rPr>
              <a:t>bekijken en </a:t>
            </a:r>
            <a:r>
              <a:rPr lang="nl-NL" sz="2400" dirty="0">
                <a:solidFill>
                  <a:srgbClr val="FF0000"/>
                </a:solidFill>
              </a:rPr>
              <a:t>afwegen</a:t>
            </a:r>
            <a:r>
              <a:rPr lang="nl-NL" sz="2400" dirty="0">
                <a:solidFill>
                  <a:schemeClr val="tx1"/>
                </a:solidFill>
              </a:rPr>
              <a:t>.</a:t>
            </a:r>
          </a:p>
          <a:p>
            <a:r>
              <a:rPr lang="nl-NL" sz="2400" dirty="0">
                <a:solidFill>
                  <a:schemeClr val="tx1"/>
                </a:solidFill>
              </a:rPr>
              <a:t>Deze vaardigheid komt je goed van pas als je </a:t>
            </a:r>
            <a:r>
              <a:rPr lang="nl-NL" sz="2400" dirty="0">
                <a:solidFill>
                  <a:srgbClr val="FF0000"/>
                </a:solidFill>
              </a:rPr>
              <a:t>kostenbewust</a:t>
            </a:r>
            <a:r>
              <a:rPr lang="nl-NL" sz="2400" dirty="0">
                <a:solidFill>
                  <a:schemeClr val="tx1"/>
                </a:solidFill>
              </a:rPr>
              <a:t> moet </a:t>
            </a:r>
            <a:r>
              <a:rPr lang="nl-NL" sz="2400" dirty="0">
                <a:solidFill>
                  <a:srgbClr val="FF0000"/>
                </a:solidFill>
              </a:rPr>
              <a:t>handelen</a:t>
            </a:r>
          </a:p>
          <a:p>
            <a:r>
              <a:rPr lang="nl-NL" sz="2400" dirty="0">
                <a:solidFill>
                  <a:schemeClr val="tx1"/>
                </a:solidFill>
              </a:rPr>
              <a:t>Ben je bezig met het </a:t>
            </a:r>
            <a:r>
              <a:rPr lang="nl-NL" sz="2400" dirty="0">
                <a:solidFill>
                  <a:srgbClr val="FF0000"/>
                </a:solidFill>
              </a:rPr>
              <a:t>organiseren</a:t>
            </a:r>
            <a:r>
              <a:rPr lang="nl-NL" sz="2400" dirty="0">
                <a:solidFill>
                  <a:schemeClr val="tx1"/>
                </a:solidFill>
              </a:rPr>
              <a:t> van een </a:t>
            </a:r>
            <a:r>
              <a:rPr lang="nl-NL" sz="2400" dirty="0">
                <a:solidFill>
                  <a:srgbClr val="FF0000"/>
                </a:solidFill>
              </a:rPr>
              <a:t>activiteit</a:t>
            </a:r>
            <a:r>
              <a:rPr lang="nl-NL" sz="2400" dirty="0">
                <a:solidFill>
                  <a:schemeClr val="tx1"/>
                </a:solidFill>
              </a:rPr>
              <a:t> buiten de deur en heb je vervoer nodig? Dan ga je op zoek naar een </a:t>
            </a:r>
            <a:r>
              <a:rPr lang="nl-NL" sz="2400" dirty="0">
                <a:solidFill>
                  <a:srgbClr val="FF0000"/>
                </a:solidFill>
              </a:rPr>
              <a:t>passende oplossing voor en redelijke prijs</a:t>
            </a:r>
          </a:p>
          <a:p>
            <a:r>
              <a:rPr lang="nl-NL" sz="2400" dirty="0">
                <a:solidFill>
                  <a:srgbClr val="FF0000"/>
                </a:solidFill>
              </a:rPr>
              <a:t>Kritisch nadenken </a:t>
            </a:r>
            <a:r>
              <a:rPr lang="nl-NL" sz="2400" dirty="0">
                <a:solidFill>
                  <a:schemeClr val="tx1"/>
                </a:solidFill>
              </a:rPr>
              <a:t>zorgt dat je een </a:t>
            </a:r>
            <a:r>
              <a:rPr lang="nl-NL" sz="2400" dirty="0">
                <a:solidFill>
                  <a:srgbClr val="FF0000"/>
                </a:solidFill>
              </a:rPr>
              <a:t>weloverwogen</a:t>
            </a:r>
            <a:r>
              <a:rPr lang="nl-NL" sz="2400" dirty="0">
                <a:solidFill>
                  <a:schemeClr val="tx1"/>
                </a:solidFill>
              </a:rPr>
              <a:t> beslissing neemt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546" y="836124"/>
            <a:ext cx="3052454" cy="218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52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947</Words>
  <Application>Microsoft Office PowerPoint</Application>
  <PresentationFormat>Breedbeeld</PresentationFormat>
  <Paragraphs>105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Wingdings 3</vt:lpstr>
      <vt:lpstr>Facet</vt:lpstr>
      <vt:lpstr>14.3 Beheervaardigheden</vt:lpstr>
      <vt:lpstr>Thema 14 een kindercentrum beheren Leerdoelen:  1ste les pw niveau 4  3de jaar </vt:lpstr>
      <vt:lpstr>14.3 Beheervaardigheden</vt:lpstr>
      <vt:lpstr>14.3 Beheervaardigheden professionele vaardigheden op de werkvloer</vt:lpstr>
      <vt:lpstr>14.3 Beheervaardigheden Open communicatie</vt:lpstr>
      <vt:lpstr>14.3 Beheervaardigheden Zelfstandigheid</vt:lpstr>
      <vt:lpstr>14.3 Beheervaardigheden Samenwerken</vt:lpstr>
      <vt:lpstr>14.3 Beheervaardigheden Helicopterview</vt:lpstr>
      <vt:lpstr>14.3 Beheervaardigheden Kritisch denken</vt:lpstr>
      <vt:lpstr>14.3 Beheervaardigheden Reflecteren</vt:lpstr>
      <vt:lpstr>14.3 Beheervaardigheden Feedback geven en ontvangen</vt:lpstr>
      <vt:lpstr>14.3 Beheervaardigheden Formuleren en rapporteren</vt:lpstr>
      <vt:lpstr>14.3 Beheervaardigheden Nauwkeurig werken</vt:lpstr>
      <vt:lpstr>14.3 Beheervaardigheden Systematisch werken</vt:lpstr>
      <vt:lpstr>14.3 Beheervaardigheden Volledig werken</vt:lpstr>
      <vt:lpstr>14.3 Beheervaardigheden Kostenbewust handelen</vt:lpstr>
      <vt:lpstr>14.3.1 Houding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14.3 Beheervaardigheden</dc:title>
  <dc:creator>Toon Groen</dc:creator>
  <cp:lastModifiedBy>Toon Groen</cp:lastModifiedBy>
  <cp:revision>25</cp:revision>
  <dcterms:created xsi:type="dcterms:W3CDTF">2019-11-25T14:10:22Z</dcterms:created>
  <dcterms:modified xsi:type="dcterms:W3CDTF">2020-01-13T13:43:52Z</dcterms:modified>
</cp:coreProperties>
</file>